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b20ce56a1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b20ce56a1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557868f6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557868f6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3dfe574d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3dfe574d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2bef936e0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2bef936e0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e1c9c28c5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e1c9c28c5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2c866e62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2c866e62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e1c9c28c52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e1c9c28c5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04daeadd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04daeadd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078cac4a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078cac4a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e1c9c28c5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e1c9c28c5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629f3d27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629f3d27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en.wikipedia.org/wiki/Optimal_solutions_for_the_Rubik%27s_Cube" TargetMode="External"/><Relationship Id="rId5" Type="http://schemas.openxmlformats.org/officeDocument/2006/relationships/image" Target="../media/image3.png"/><Relationship Id="rId6" Type="http://schemas.openxmlformats.org/officeDocument/2006/relationships/hyperlink" Target="https://www.officeforstudents.org.uk/news-blog-and-events/blog/freedom-to-question-challenge-and-debate/" TargetMode="External"/><Relationship Id="rId7" Type="http://schemas.openxmlformats.org/officeDocument/2006/relationships/image" Target="../media/image2.png"/><Relationship Id="rId8" Type="http://schemas.openxmlformats.org/officeDocument/2006/relationships/hyperlink" Target="https://www.npr.org/2023/01/27/1152155481/meal-prep-made-easy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s://en.wikipedia.org/wiki/Philosophy#/media/File:Le_Penseur_by_Rodin_(Kunsthalle_Bielefeld)_2014-04-10.JP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parkinsons.va.gov/resources/MOCA-Test-English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hyperlink" Target="https://www.youtube.com/watch?v=rVqJacvywAQ" TargetMode="External"/><Relationship Id="rId5" Type="http://schemas.openxmlformats.org/officeDocument/2006/relationships/hyperlink" Target="https://www.youtube.com/watch?v=gnArvcWaH6I" TargetMode="External"/><Relationship Id="rId6" Type="http://schemas.openxmlformats.org/officeDocument/2006/relationships/hyperlink" Target="https://www.youtube.com/watch?v=RDJ0qJTLohM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nzgeo.com/stories/sentient-beings/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Cognitive Science for AI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Reasoning</a:t>
            </a:r>
            <a:endParaRPr sz="5200"/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Culture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829"/>
              <a:t>All</a:t>
            </a:r>
            <a:r>
              <a:rPr lang="en" sz="1829"/>
              <a:t> human societies do </a:t>
            </a:r>
            <a:r>
              <a:rPr b="1" lang="en" sz="1829"/>
              <a:t>all</a:t>
            </a:r>
            <a:r>
              <a:rPr lang="en" sz="1829"/>
              <a:t> of the following. Other animals do </a:t>
            </a:r>
            <a:r>
              <a:rPr b="1" lang="en" sz="1829"/>
              <a:t>not</a:t>
            </a:r>
            <a:r>
              <a:rPr lang="en" sz="1829"/>
              <a:t> (mostly).</a:t>
            </a:r>
            <a:endParaRPr sz="1829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829"/>
          </a:p>
          <a:p>
            <a:pPr indent="-344805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830"/>
              <a:buChar char="●"/>
            </a:pPr>
            <a:r>
              <a:rPr lang="en" sz="1829"/>
              <a:t>Tech - shelter, fire, tools, clothing</a:t>
            </a:r>
            <a:endParaRPr sz="1829"/>
          </a:p>
          <a:p>
            <a:pPr indent="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829"/>
          </a:p>
          <a:p>
            <a:pPr indent="-344805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830"/>
              <a:buChar char="●"/>
            </a:pPr>
            <a:r>
              <a:rPr lang="en" sz="1829"/>
              <a:t>Food - </a:t>
            </a:r>
            <a:r>
              <a:rPr lang="en" sz="1829" strike="sngStrike"/>
              <a:t>cooperative hunting</a:t>
            </a:r>
            <a:r>
              <a:rPr lang="en" sz="1829"/>
              <a:t> food planning (shepherding, farming), cooking, table manners, taboos</a:t>
            </a:r>
            <a:endParaRPr sz="1829"/>
          </a:p>
          <a:p>
            <a:pPr indent="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829"/>
          </a:p>
          <a:p>
            <a:pPr indent="-344805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830"/>
              <a:buChar char="●"/>
            </a:pPr>
            <a:r>
              <a:rPr lang="en" sz="1829"/>
              <a:t>Society - kinship, </a:t>
            </a:r>
            <a:r>
              <a:rPr lang="en" sz="1829" strike="sngStrike"/>
              <a:t>status/hierarchy</a:t>
            </a:r>
            <a:r>
              <a:rPr lang="en" sz="1829"/>
              <a:t>, property, marriage, ethics</a:t>
            </a:r>
            <a:r>
              <a:rPr lang="en" sz="1829"/>
              <a:t>, law</a:t>
            </a:r>
            <a:endParaRPr sz="1829"/>
          </a:p>
          <a:p>
            <a:pPr indent="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929"/>
          </a:p>
          <a:p>
            <a:pPr indent="-344805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830"/>
              <a:buChar char="●"/>
            </a:pPr>
            <a:r>
              <a:rPr lang="en" sz="1829"/>
              <a:t>Customs - magic, religion, rites of passage, </a:t>
            </a:r>
            <a:r>
              <a:rPr lang="en" sz="1829" strike="sngStrike"/>
              <a:t>play</a:t>
            </a:r>
            <a:r>
              <a:rPr lang="en" sz="1829"/>
              <a:t>, music, stories, humor</a:t>
            </a:r>
            <a:endParaRPr sz="1829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29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29"/>
              <a:t>What about numbers? writing?</a:t>
            </a:r>
            <a:endParaRPr sz="1829"/>
          </a:p>
        </p:txBody>
      </p:sp>
      <p:sp>
        <p:nvSpPr>
          <p:cNvPr id="131" name="Google Shape;13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from Cognition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241225" y="1017725"/>
            <a:ext cx="8520600" cy="41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There’s more to intelligence than book learning - not just a database of facts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There’s more to intelligence than reason - not a logic algorithm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There’s more to thought than language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‘Ecologically’ adaptive - successful in the environment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Multimodal - all of it works together at once, sight, hearing, body, context.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People fill in a lot of gaps (perceptually and logically)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Humans are the only animals with (with </a:t>
            </a:r>
            <a:r>
              <a:rPr lang="en" sz="1700"/>
              <a:t>some simple exceptions):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Language with names/pronouns/recursion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Theory of mind - thinking is hard, thinking about thinking is even harder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Causal reasoning, logic, problem solving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 lot is currently unknown or inarticulated</a:t>
            </a:r>
            <a:endParaRPr sz="17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We don’t know enough to simulate thinking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What about ‘common sense’ knowledge? What about ‘intuition’?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What is the correspondence between brain activity and a thought?</a:t>
            </a:r>
            <a:endParaRPr sz="1300"/>
          </a:p>
        </p:txBody>
      </p:sp>
      <p:sp>
        <p:nvSpPr>
          <p:cNvPr id="138" name="Google Shape;13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132525" y="138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Reasoning and Problem Solving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63" y="1017713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7010650" y="4732325"/>
            <a:ext cx="5772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4"/>
              </a:rPr>
              <a:t>https://en.wikipedia.org/wiki/Optimal_solutions_for_the_Rubik%27s_Cube</a:t>
            </a:r>
            <a:endParaRPr sz="900"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5">
            <a:alphaModFix/>
          </a:blip>
          <a:srcRect b="0" l="0" r="-16877" t="-16877"/>
          <a:stretch/>
        </p:blipFill>
        <p:spPr>
          <a:xfrm>
            <a:off x="1830550" y="2460550"/>
            <a:ext cx="5124550" cy="25622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7010650" y="4488875"/>
            <a:ext cx="5772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6"/>
              </a:rPr>
              <a:t>https://www.officeforstudents.org.uk/news-blog-and-events/blog/freedom-to-question-challenge-and-debate/</a:t>
            </a:r>
            <a:endParaRPr sz="90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67825" y="1005100"/>
            <a:ext cx="4046500" cy="26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7010650" y="4245425"/>
            <a:ext cx="6726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8"/>
              </a:rPr>
              <a:t>https://www.npr.org/2023/01/27/1152155481/meal-prep-made-easy</a:t>
            </a:r>
            <a:endParaRPr sz="900"/>
          </a:p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Rational Thought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337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65"/>
              <a:buChar char="●"/>
            </a:pPr>
            <a:r>
              <a:rPr lang="en" sz="1965"/>
              <a:t>Logic - propositional and first-order calculus</a:t>
            </a:r>
            <a:endParaRPr sz="1965"/>
          </a:p>
          <a:p>
            <a:pPr indent="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965"/>
          </a:p>
          <a:p>
            <a:pPr indent="-353377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965"/>
              <a:buChar char="●"/>
            </a:pPr>
            <a:r>
              <a:rPr lang="en" sz="1965"/>
              <a:t>Probabilistic thinking - updating with Bayes</a:t>
            </a:r>
            <a:endParaRPr sz="1965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965"/>
          </a:p>
          <a:p>
            <a:pPr indent="-353377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965"/>
              <a:buChar char="●"/>
            </a:pPr>
            <a:r>
              <a:rPr lang="en" sz="1965"/>
              <a:t>System 1 vs System 2</a:t>
            </a:r>
            <a:endParaRPr sz="1965"/>
          </a:p>
          <a:p>
            <a:pPr indent="-329882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95"/>
              <a:buChar char="○"/>
            </a:pPr>
            <a:r>
              <a:rPr lang="en" sz="1595"/>
              <a:t>Fast - intuition, unconscious, probabilistic</a:t>
            </a:r>
            <a:endParaRPr sz="1595"/>
          </a:p>
          <a:p>
            <a:pPr indent="-329882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95"/>
              <a:buChar char="○"/>
            </a:pPr>
            <a:r>
              <a:rPr lang="en" sz="1595"/>
              <a:t>Slow - deliberative, ‘rational’, rule based</a:t>
            </a:r>
            <a:endParaRPr sz="1595"/>
          </a:p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Thinking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Internal process - stream of consciousness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Step by step logical manipulations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Symbolic monologue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Nonsymbolic sequence of feelings/images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Counterfactuals, Hypotheticals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Awareness, Metacognition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T</a:t>
            </a:r>
            <a:r>
              <a:rPr lang="en" sz="2100"/>
              <a:t>hinking about thoughts = Introspection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Theory of Mind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Mirror Test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Prisoner’s Dilemma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Rock Paper Scissors</a:t>
            </a:r>
            <a:endParaRPr sz="2100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1100" y="0"/>
            <a:ext cx="2562900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3031800" y="4820400"/>
            <a:ext cx="6112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4"/>
              </a:rPr>
              <a:t>https://en.wikipedia.org/wiki/Philosophy#/media/File:Le_Penseur_by_Rodin_(Kunsthalle_Bielefeld)_2014-04-10.JPG</a:t>
            </a:r>
            <a:endParaRPr sz="900"/>
          </a:p>
        </p:txBody>
      </p:sp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Errors in Thinking - Cognitive Biases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Ways in which thought is off from ‘rational’ (logic and evidence)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‘Linda is a bank teller’ vs ‘Linda is a bank teller and a feminist’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Overgeneralization</a:t>
            </a:r>
            <a:r>
              <a:rPr lang="en"/>
              <a:t> - similar items alike in other features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Priming, Anchoring </a:t>
            </a:r>
            <a:r>
              <a:rPr lang="en"/>
              <a:t>- pattern on first items seen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Recency</a:t>
            </a:r>
            <a:r>
              <a:rPr lang="en"/>
              <a:t> - pattern on most recent data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Confirmation Bias</a:t>
            </a:r>
            <a:r>
              <a:rPr lang="en"/>
              <a:t> - accepting data that </a:t>
            </a:r>
            <a:r>
              <a:rPr lang="en"/>
              <a:t>confirms</a:t>
            </a:r>
            <a:r>
              <a:rPr lang="en"/>
              <a:t> hypothesis, ignoring contradicting data, cherry picking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Motivated reasoning</a:t>
            </a:r>
            <a:r>
              <a:rPr lang="en"/>
              <a:t> - justifying desired ends through selective reasoning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Emotional reasoning</a:t>
            </a:r>
            <a:r>
              <a:rPr lang="en"/>
              <a:t> - appeal to authority/force/numbers/association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Apophenia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finding a pattern where none exists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assuming agency where none exists</a:t>
            </a:r>
            <a:endParaRPr/>
          </a:p>
        </p:txBody>
      </p:sp>
      <p:sp>
        <p:nvSpPr>
          <p:cNvPr id="91" name="Google Shape;9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Kinds of Intelligence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3194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Gardner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 sz="2100"/>
              <a:t>Logical-mathematical</a:t>
            </a:r>
            <a:r>
              <a:rPr lang="en" sz="2100"/>
              <a:t> - abstract, symbolic - mathematician or programmer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 sz="2100"/>
              <a:t>Linguistic</a:t>
            </a:r>
            <a:r>
              <a:rPr lang="en" sz="2100"/>
              <a:t> - words, languages, debate - lawyer or translator ‘wordcel’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 sz="2100"/>
              <a:t>Spatial</a:t>
            </a:r>
            <a:r>
              <a:rPr lang="en" sz="2100"/>
              <a:t> - 3d representation - artist or architect, ‘shape rotator’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 sz="2100"/>
              <a:t>Bodily-kinesthetic</a:t>
            </a:r>
            <a:r>
              <a:rPr lang="en" sz="2100"/>
              <a:t> - control of body - sports or crafts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 sz="2100"/>
              <a:t>Interpersonal</a:t>
            </a:r>
            <a:r>
              <a:rPr lang="en" sz="2100"/>
              <a:t> - intentions and emotions - psychiatrist or coach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 sz="2100"/>
              <a:t>Naturalist</a:t>
            </a:r>
            <a:r>
              <a:rPr lang="en" sz="2100"/>
              <a:t> - classifying natural phenomena, trivia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Others - music, drawing, games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Criteria: savants</a:t>
            </a:r>
            <a:endParaRPr sz="2100"/>
          </a:p>
          <a:p>
            <a:pPr indent="-33194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Chollet - for testing abilities of AI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Fluidity: static </a:t>
            </a:r>
            <a:r>
              <a:rPr lang="en" sz="2100"/>
              <a:t>repository</a:t>
            </a:r>
            <a:r>
              <a:rPr lang="en" sz="2100"/>
              <a:t> vs run-time synthesis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Operational area: narrow (specific/low abstraction) vs broad (general/high)</a:t>
            </a:r>
            <a:endParaRPr sz="2100"/>
          </a:p>
          <a:p>
            <a:pPr indent="-331946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Info efficiency: many example vs few examples</a:t>
            </a:r>
            <a:endParaRPr sz="2100"/>
          </a:p>
        </p:txBody>
      </p:sp>
      <p:sp>
        <p:nvSpPr>
          <p:cNvPr id="98" name="Google Shape;9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Kinds of Intelligence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Piantadosi - intelligence special to humans</a:t>
            </a:r>
            <a:endParaRPr sz="2100"/>
          </a:p>
          <a:p>
            <a:pPr indent="-35194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Social reasoning: theory of mind, social learning, imitation</a:t>
            </a:r>
            <a:endParaRPr sz="2100"/>
          </a:p>
          <a:p>
            <a:pPr indent="-35194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Relational Reasoning: relations between relations </a:t>
            </a:r>
            <a:endParaRPr sz="2100"/>
          </a:p>
          <a:p>
            <a:pPr indent="-35194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Causal reasoning: higher order causal relations, complex tool use</a:t>
            </a:r>
            <a:endParaRPr sz="2100"/>
          </a:p>
          <a:p>
            <a:pPr indent="-35194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Symbolic thought and language: symbolic representations, recursion</a:t>
            </a:r>
            <a:endParaRPr sz="21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Measuring Intelligence</a:t>
            </a:r>
            <a:endParaRPr sz="2100"/>
          </a:p>
          <a:p>
            <a:pPr indent="-35194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g - general measure of intelligence</a:t>
            </a:r>
            <a:endParaRPr sz="2100"/>
          </a:p>
          <a:p>
            <a:pPr indent="-35194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100"/>
              <a:t>IQ tests: “standardized test taking ability” - Math and Verbal</a:t>
            </a:r>
            <a:endParaRPr sz="2100"/>
          </a:p>
          <a:p>
            <a:pPr indent="-35194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Clinical tests: </a:t>
            </a:r>
            <a:r>
              <a:rPr lang="en" sz="21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MoCA - Montreal Cognitive Assessment</a:t>
            </a:r>
            <a:endParaRPr sz="2100"/>
          </a:p>
        </p:txBody>
      </p:sp>
      <p:sp>
        <p:nvSpPr>
          <p:cNvPr id="105" name="Google Shape;10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Child Development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225225"/>
            <a:ext cx="3704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From “blooming, buzzing confusion” to “Stephen Hawking”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Piaget’s stages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Sensorimotor 0-2</a:t>
            </a:r>
            <a:endParaRPr>
              <a:solidFill>
                <a:srgbClr val="000000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>
                <a:solidFill>
                  <a:srgbClr val="000000"/>
                </a:solidFill>
              </a:rPr>
              <a:t>Object Concept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Pre-operational 2-7</a:t>
            </a:r>
            <a:endParaRPr>
              <a:solidFill>
                <a:srgbClr val="000000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>
                <a:solidFill>
                  <a:srgbClr val="000000"/>
                </a:solidFill>
              </a:rPr>
              <a:t>Conservation, language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Concrete 7-11</a:t>
            </a:r>
            <a:endParaRPr>
              <a:solidFill>
                <a:srgbClr val="000000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>
                <a:solidFill>
                  <a:srgbClr val="000000"/>
                </a:solidFill>
              </a:rPr>
              <a:t>Inductive logic</a:t>
            </a:r>
            <a:endParaRPr>
              <a:solidFill>
                <a:srgbClr val="000000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>
                <a:solidFill>
                  <a:srgbClr val="000000"/>
                </a:solidFill>
              </a:rPr>
              <a:t>empathy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Formal 11-</a:t>
            </a:r>
            <a:endParaRPr>
              <a:solidFill>
                <a:srgbClr val="000000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>
                <a:solidFill>
                  <a:srgbClr val="000000"/>
                </a:solidFill>
              </a:rPr>
              <a:t>Formal logic, symbolic operations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7064" y="1446200"/>
            <a:ext cx="5031011" cy="335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4287075" y="4851625"/>
            <a:ext cx="2809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rgbClr val="54595F"/>
                </a:solidFill>
                <a:highlight>
                  <a:srgbClr val="FFFFFF"/>
                </a:highlight>
              </a:rPr>
              <a:t>“peek-a-boo – _MG_6709” by sean dreilinger.</a:t>
            </a:r>
            <a:endParaRPr sz="1200"/>
          </a:p>
        </p:txBody>
      </p:sp>
      <p:sp>
        <p:nvSpPr>
          <p:cNvPr id="114" name="Google Shape;114;p20"/>
          <p:cNvSpPr txBox="1"/>
          <p:nvPr/>
        </p:nvSpPr>
        <p:spPr>
          <a:xfrm>
            <a:off x="4287075" y="4096800"/>
            <a:ext cx="4371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Video (1m) Object Permanance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Video (2m) Conservation number, volume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Video (1:30m) Point of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Levels of Animal Intelligence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52475"/>
            <a:ext cx="610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Survival reflex mechanisms - Molluscs, Jellyfish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More complex behaviour suggesting increased sensory awareness - Reptiles, most Fish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Greater evidence of social communication and maternal behavior - herding Mammals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Evidence of planning and vicarious learning - solitary Carvnivores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More behavioural flexibility demonstrating tool use and/or language - most Birds, Cephalopods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Evidence of problem-solving and more complex social behavior. Likely rudimentary understanding of other animals' desires and intentions - Dogs, Parrots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Evidence of self-awareness and behaviours not always linked to survival mechanisms - Elephants, Dolphins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Basic theory of mind, more complex and creative behavior - Primates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Complex theory of mind, metacognition - Humans</a:t>
            </a:r>
            <a:endParaRPr sz="1400"/>
          </a:p>
        </p:txBody>
      </p:sp>
      <p:sp>
        <p:nvSpPr>
          <p:cNvPr id="122" name="Google Shape;12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21"/>
          <p:cNvSpPr txBox="1"/>
          <p:nvPr/>
        </p:nvSpPr>
        <p:spPr>
          <a:xfrm>
            <a:off x="7086600" y="4800600"/>
            <a:ext cx="300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3"/>
              </a:rPr>
              <a:t>https://www.nzgeo.com/stories/sentient-beings/</a:t>
            </a:r>
            <a:r>
              <a:rPr lang="en" sz="900"/>
              <a:t> </a:t>
            </a:r>
            <a:endParaRPr sz="900"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1600" y="2185975"/>
            <a:ext cx="3391052" cy="261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